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20"/>
  </p:notesMasterIdLst>
  <p:handoutMasterIdLst>
    <p:handoutMasterId r:id="rId21"/>
  </p:handoutMasterIdLst>
  <p:sldIdLst>
    <p:sldId id="1484" r:id="rId2"/>
    <p:sldId id="1482" r:id="rId3"/>
    <p:sldId id="1490" r:id="rId4"/>
    <p:sldId id="1507" r:id="rId5"/>
    <p:sldId id="1501" r:id="rId6"/>
    <p:sldId id="1502" r:id="rId7"/>
    <p:sldId id="1497" r:id="rId8"/>
    <p:sldId id="1498" r:id="rId9"/>
    <p:sldId id="1499" r:id="rId10"/>
    <p:sldId id="1496" r:id="rId11"/>
    <p:sldId id="1503" r:id="rId12"/>
    <p:sldId id="1491" r:id="rId13"/>
    <p:sldId id="1492" r:id="rId14"/>
    <p:sldId id="1494" r:id="rId15"/>
    <p:sldId id="1504" r:id="rId16"/>
    <p:sldId id="1505" r:id="rId17"/>
    <p:sldId id="1506" r:id="rId18"/>
    <p:sldId id="1489" r:id="rId19"/>
  </p:sldIdLst>
  <p:sldSz cx="12436475" cy="6994525"/>
  <p:notesSz cx="6858000" cy="9144000"/>
  <p:custDataLst>
    <p:tags r:id="rId22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4152A"/>
    <a:srgbClr val="001344"/>
    <a:srgbClr val="003300"/>
    <a:srgbClr val="D5522B"/>
    <a:srgbClr val="000036"/>
    <a:srgbClr val="BC8F00"/>
    <a:srgbClr val="800000"/>
    <a:srgbClr val="660066"/>
    <a:srgbClr val="E3C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661E0-C468-470F-B9EB-9DD9822E5315}" v="236" dt="2024-02-26T23:08:21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9" autoAdjust="0"/>
    <p:restoredTop sz="95181" autoAdjust="0"/>
  </p:normalViewPr>
  <p:slideViewPr>
    <p:cSldViewPr>
      <p:cViewPr varScale="1">
        <p:scale>
          <a:sx n="132" d="100"/>
          <a:sy n="132" d="100"/>
        </p:scale>
        <p:origin x="77" y="317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2398" y="-9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3/12/2025 3:03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3/12/2025 3:03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Fuente de </a:t>
            </a:r>
            <a:r>
              <a:rPr lang="en-US" dirty="0" err="1"/>
              <a:t>texto</a:t>
            </a:r>
            <a:r>
              <a:rPr lang="en-US" dirty="0"/>
              <a:t>: https://github.com/GlobalAICommunity/global-ai-bootcamp-2025/tree/main/artwork/fonts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49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D9025-77AA-7995-E4A7-899940C0D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60F0D-C962-AE0F-6365-F07CD1339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05AFA-995A-D7F1-F08D-D2FF9F4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3D2A622-22ED-E6D3-5EA8-7E5C1BD5A8A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B1DE9-6F6D-7792-5F3B-62B59455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91A2DB-7ACD-E698-EB88-37C426714BB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3:27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AD26C-5028-9208-6EA2-4CE8D5FD4B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3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5350-9501-5174-7007-13D0070A3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A84DA-C407-1012-41EE-B9E54E17D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BA0602-146B-26DC-9259-84FD0BB77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ED1B0FA-AFA8-2A57-52C3-3B99985C6F6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61F06-E17A-2DE6-8215-EA1D22AD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6A313E-90C0-48A8-3B32-15564B8D62F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3:50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08550-778C-AEA0-705D-18387A3E4E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38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C1B5B-5A0F-215E-319C-075413E77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27EBC-D39A-AF8C-8080-E0893B883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DCB7D-36C6-993D-4820-FEA20AD24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C37F138-FB35-216C-48BB-C73A3952B9A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56BC7-EEC1-56C3-9323-09CC9FEB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817A9BC-91E1-5C4B-5518-B61A8E0C7F8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611AF-770A-BEE8-D46B-F7FD6BBB3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49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B00C0-D15B-7484-2FB4-AF04F2FB8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325FB8-41A5-4ADE-A85E-FCC169FF9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FD10C-F8B1-AF55-534E-2A062ABF7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0A25A2F-65DD-5F55-2C23-11CFE9CE7EB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AF615-8764-4135-1117-F7F2AA5D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385B8E-0C07-BBAE-5AD1-838ED35D285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4:00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E907F-1FED-D667-EEB1-FB1BB070A7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4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6FF4-7061-EA6F-1D10-F5427238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2CA26-173B-E93B-9902-9C0E6C241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2672A-D2D7-3689-ABF3-7AA6FFC6C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0603077-752F-123E-6ECD-E182FDD0F32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513F4-8D9D-31BC-9418-D76E514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97DEA2-0A7E-551A-F501-7417E683EAE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3:35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9966B-C731-E1EE-C663-20D674360D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9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9B9E3-A223-CDAB-3CA0-49B15C547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3AB05-C4E3-714E-DB3D-FF8302513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D54114-331F-BE05-FC2D-F2B64ED3C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ACC5C58-A3D0-E04E-44AF-B037B33214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7B86F-E09D-9E04-CB85-7FC4A2E8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560116-E096-6FD4-B641-5F2591C86CE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3:38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0FFA-AFCE-DA0E-7751-3D382C69D1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60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169A7-067B-5035-9495-1CCE8E70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04020-3334-DDF6-032D-EAC5828A7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F30A3-7112-853A-4C99-A8635EB4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36EC1CB-C401-5FC8-BC0A-CD5680F4F1C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9814D-7EA7-6D92-CA0B-DEB981C3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7DD811-D7B0-83ED-DBD9-1E33E6954F8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3:59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F1AE1-47CA-2DD5-7BF9-B3B808DB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00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9C67-A1AF-2906-6BD9-4A46CBA6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75DF5-C70E-5FEA-BFFA-A8CCF7765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26A34-5F0C-6780-E091-684C557E0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0EABEEA-4B12-1B64-D22C-1A590CE28F4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81BFC-DE9E-90AB-3F65-32E713D3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3045EB-0106-2408-A292-BC4D351D6A0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3:48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9C491-E6D5-B442-2CA2-BC96B72154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8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C1A5-A680-FF3B-0ACD-C4975A788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38295-8BA4-01DE-67D1-1C528180E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62E98-5132-930A-8792-11867AB58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AD2E64D-3F8E-6346-7CEE-CC036D84A0B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4A6F9-4825-A8A5-E57E-A51A682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AA5A46-AE66-24A4-C3DE-4B513809189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3:07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0883B-E094-58A7-8894-2C3990D6FC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06C1B-8966-D568-6081-790E2CD4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0D8FE-4255-217D-12D0-94675F09E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21AA7-103E-77F1-C70D-B0B9EA418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FBDD86-9752-3E24-5B71-E82012977A1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12DAB-D945-8C37-26A3-C131A5D1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E8466E-3AC8-5EC8-6014-373F3BAF869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4:07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84154-A4CF-FB9D-C85A-0FAC6B704B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72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B7618-2492-1715-D43D-4F6597B3E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25AFF-2562-473A-992F-38FB9AC05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E28E7-C645-358D-3036-B3BB3F048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578C0E9-9C68-76F0-C775-1535E487505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8FB43-CFE3-2A43-847D-25FC58F8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4558A3-8B47-EB8B-73C3-DD20874F148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4:05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B6C59-CC89-D9E2-128C-37C27B16A3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8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312F7-D269-AE6C-FF26-B513E558D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F10EB-ECA6-9AEF-BBC4-42051CB39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C9552-92A6-ACEF-BFA7-FEA639A60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3CD739F-E4D0-56A2-198D-66AB964337A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67938-4384-5DB7-CE77-CB3CB25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DA359B-A348-E11E-9BD3-2FB5B59116F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3:35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BAC9A-F2E2-0DB3-8D3C-4932BBDB96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30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BF51C-50C5-27D5-0DE3-41F2329C6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6711D-78EA-D2FB-7BB2-ED8489525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2CAE0-F53B-39F9-B94E-AC37C1A31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77F566C-1D61-5CAC-B478-E69047CAFF3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F1A91-50FE-0F9F-550D-B83C97F3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143512-2B1D-AB16-AFEB-20C2E1E382F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3:35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FF0F-4ED3-90C4-BBDC-9F20422169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28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D232-A5E7-1B49-FDFB-410CBBDC8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87E64-7D8E-C16D-30B7-1296E75AF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836FF-D1AF-1730-B666-0B1872E72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61B4771-D6D2-05DB-F79B-F8A6EA0A862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C8DC2-4D48-00C4-69F7-0B7F1D00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DF42E3-10F0-1A46-1C90-137DD295637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3:17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2AAAD-D5CC-5D31-5859-708A88002B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45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4AE2F-E07E-1C2B-AFE3-0AF332DC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FAB59-6468-C87D-90C8-A7E60BA1C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CB33B-ABCC-9A1D-8D67-92EA9E518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0C6B9D-2783-704D-2DA2-F1E6D909589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12207-7387-9BE7-63EA-7D4C7AC6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F76892-0DA8-9438-05BC-66FE8D39E32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3:18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14A3A-9C02-192B-9E33-E8C715D7C6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6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788289-A513-3BFD-9281-F1B294F19D22}"/>
              </a:ext>
            </a:extLst>
          </p:cNvPr>
          <p:cNvSpPr/>
          <p:nvPr userDrawn="1"/>
        </p:nvSpPr>
        <p:spPr>
          <a:xfrm>
            <a:off x="0" y="0"/>
            <a:ext cx="12428422" cy="6858000"/>
          </a:xfrm>
          <a:prstGeom prst="rect">
            <a:avLst/>
          </a:prstGeom>
          <a:solidFill>
            <a:srgbClr val="061E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Conector recto 1">
            <a:extLst>
              <a:ext uri="{FF2B5EF4-FFF2-40B4-BE49-F238E27FC236}">
                <a16:creationId xmlns:a16="http://schemas.microsoft.com/office/drawing/2014/main" id="{EF74EBBD-98D2-E64B-B3B3-AFBBF6AC47A8}"/>
              </a:ext>
            </a:extLst>
          </p:cNvPr>
          <p:cNvCxnSpPr>
            <a:cxnSpLocks/>
          </p:cNvCxnSpPr>
          <p:nvPr userDrawn="1"/>
        </p:nvCxnSpPr>
        <p:spPr>
          <a:xfrm>
            <a:off x="1" y="38779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1">
            <a:extLst>
              <a:ext uri="{FF2B5EF4-FFF2-40B4-BE49-F238E27FC236}">
                <a16:creationId xmlns:a16="http://schemas.microsoft.com/office/drawing/2014/main" id="{F6C15C21-D494-5A2A-2EB4-0B598F6EA40A}"/>
              </a:ext>
            </a:extLst>
          </p:cNvPr>
          <p:cNvCxnSpPr>
            <a:cxnSpLocks/>
          </p:cNvCxnSpPr>
          <p:nvPr userDrawn="1"/>
        </p:nvCxnSpPr>
        <p:spPr>
          <a:xfrm>
            <a:off x="1" y="85485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1">
            <a:extLst>
              <a:ext uri="{FF2B5EF4-FFF2-40B4-BE49-F238E27FC236}">
                <a16:creationId xmlns:a16="http://schemas.microsoft.com/office/drawing/2014/main" id="{936F4CF5-EF11-5E8F-1C91-F69D8CAD67D1}"/>
              </a:ext>
            </a:extLst>
          </p:cNvPr>
          <p:cNvCxnSpPr>
            <a:cxnSpLocks/>
          </p:cNvCxnSpPr>
          <p:nvPr userDrawn="1"/>
        </p:nvCxnSpPr>
        <p:spPr>
          <a:xfrm>
            <a:off x="-3" y="6917637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1">
            <a:extLst>
              <a:ext uri="{FF2B5EF4-FFF2-40B4-BE49-F238E27FC236}">
                <a16:creationId xmlns:a16="http://schemas.microsoft.com/office/drawing/2014/main" id="{9168B41D-12EC-1A82-4B66-AEC498E2D94B}"/>
              </a:ext>
            </a:extLst>
          </p:cNvPr>
          <p:cNvCxnSpPr>
            <a:cxnSpLocks/>
          </p:cNvCxnSpPr>
          <p:nvPr userDrawn="1"/>
        </p:nvCxnSpPr>
        <p:spPr>
          <a:xfrm>
            <a:off x="-3" y="6964343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B1818B0F-A441-E641-AB3C-0701AC4E71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t="59996" r="146" b="30396"/>
          <a:stretch/>
        </p:blipFill>
        <p:spPr>
          <a:xfrm>
            <a:off x="-162" y="6487195"/>
            <a:ext cx="12428584" cy="432889"/>
          </a:xfrm>
          <a:prstGeom prst="rect">
            <a:avLst/>
          </a:prstGeom>
        </p:spPr>
      </p:pic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51E4F749-3DDA-A1CE-3D99-7F9C5058E6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-163" y="6891983"/>
            <a:ext cx="12428591" cy="11113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1DF1E1-0E4B-2CA1-32C4-6D78DAF79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071" r="68483"/>
          <a:stretch/>
        </p:blipFill>
        <p:spPr>
          <a:xfrm>
            <a:off x="589425" y="1934185"/>
            <a:ext cx="2885612" cy="3066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4CFC66-1CDC-32D6-9E05-38924890D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72309" r="1244"/>
          <a:stretch/>
        </p:blipFill>
        <p:spPr>
          <a:xfrm>
            <a:off x="8842825" y="1877197"/>
            <a:ext cx="2637891" cy="2803598"/>
          </a:xfrm>
          <a:prstGeom prst="rect">
            <a:avLst/>
          </a:prstGeom>
        </p:spPr>
      </p:pic>
      <p:pic>
        <p:nvPicPr>
          <p:cNvPr id="11" name="Picture 10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D1E58371-4FD0-9EFC-F67D-82DD51D18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" t="22986" r="210" b="67682"/>
          <a:stretch/>
        </p:blipFill>
        <p:spPr>
          <a:xfrm>
            <a:off x="-4" y="82346"/>
            <a:ext cx="12428584" cy="4256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61F128-16D9-03CF-5F50-7D2B2E2DFA61}"/>
              </a:ext>
            </a:extLst>
          </p:cNvPr>
          <p:cNvSpPr/>
          <p:nvPr userDrawn="1"/>
        </p:nvSpPr>
        <p:spPr>
          <a:xfrm>
            <a:off x="1" y="6442937"/>
            <a:ext cx="12428418" cy="446602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0F6E6-0524-4541-54EE-CAED463EB00A}"/>
              </a:ext>
            </a:extLst>
          </p:cNvPr>
          <p:cNvSpPr/>
          <p:nvPr userDrawn="1"/>
        </p:nvSpPr>
        <p:spPr>
          <a:xfrm>
            <a:off x="-4" y="94708"/>
            <a:ext cx="12428422" cy="413291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D80FA16-4EBA-086A-5C82-CF830104B18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3563" y="0"/>
            <a:ext cx="12428576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A20EB57-FE5D-B4DC-2956-69024E4024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8248223" y="5464414"/>
            <a:ext cx="3555716" cy="567921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6" name="CuadroTexto 333">
            <a:extLst>
              <a:ext uri="{FF2B5EF4-FFF2-40B4-BE49-F238E27FC236}">
                <a16:creationId xmlns:a16="http://schemas.microsoft.com/office/drawing/2014/main" id="{F2DD4BA3-986F-2A23-C1EA-B99C3A7AAEE6}"/>
              </a:ext>
            </a:extLst>
          </p:cNvPr>
          <p:cNvSpPr txBox="1"/>
          <p:nvPr userDrawn="1"/>
        </p:nvSpPr>
        <p:spPr>
          <a:xfrm>
            <a:off x="8248222" y="5498713"/>
            <a:ext cx="355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virtual </a:t>
            </a:r>
            <a:r>
              <a:rPr lang="es-ES" sz="2800" b="1" dirty="0" err="1">
                <a:solidFill>
                  <a:schemeClr val="bg1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dev</a:t>
            </a:r>
            <a:r>
              <a:rPr lang="es-ES" sz="2800" b="1" dirty="0">
                <a:solidFill>
                  <a:schemeClr val="bg1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 show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E60C6BE-816C-93A4-D2AF-DC505BEA7F1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37208"/>
          <a:stretch/>
        </p:blipFill>
        <p:spPr bwMode="auto">
          <a:xfrm>
            <a:off x="3885001" y="1041003"/>
            <a:ext cx="4430032" cy="465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871A8F-49A6-0958-9AEF-E7C6FAF5D025}"/>
              </a:ext>
            </a:extLst>
          </p:cNvPr>
          <p:cNvSpPr/>
          <p:nvPr userDrawn="1"/>
        </p:nvSpPr>
        <p:spPr>
          <a:xfrm>
            <a:off x="-1" y="0"/>
            <a:ext cx="12436475" cy="6994524"/>
          </a:xfrm>
          <a:prstGeom prst="rect">
            <a:avLst/>
          </a:prstGeom>
          <a:solidFill>
            <a:srgbClr val="061E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9347E220-30A4-7720-6CD9-F02678EDE19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54"/>
          <a:stretch/>
        </p:blipFill>
        <p:spPr bwMode="auto">
          <a:xfrm>
            <a:off x="9098304" y="756113"/>
            <a:ext cx="2809768" cy="281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14">
            <a:extLst>
              <a:ext uri="{FF2B5EF4-FFF2-40B4-BE49-F238E27FC236}">
                <a16:creationId xmlns:a16="http://schemas.microsoft.com/office/drawing/2014/main" id="{822A95AD-63CA-CCEA-5085-D8369E970D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479983" y="3418512"/>
            <a:ext cx="8455740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AA528D0-20C3-3404-60A3-03DAC5465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071" r="68483"/>
          <a:stretch/>
        </p:blipFill>
        <p:spPr>
          <a:xfrm flipH="1">
            <a:off x="6537676" y="985106"/>
            <a:ext cx="2118359" cy="2177347"/>
          </a:xfrm>
          <a:prstGeom prst="rect">
            <a:avLst/>
          </a:prstGeom>
        </p:spPr>
      </p:pic>
      <p:pic>
        <p:nvPicPr>
          <p:cNvPr id="49" name="Imagen 39" descr="Vista de una ciudad desde lo alto de una colina&#10;&#10;Descripción generada automáticamente">
            <a:extLst>
              <a:ext uri="{FF2B5EF4-FFF2-40B4-BE49-F238E27FC236}">
                <a16:creationId xmlns:a16="http://schemas.microsoft.com/office/drawing/2014/main" id="{701A0E9A-FD3C-F654-E7A5-4FD61AC23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638"/>
                    </a14:imgEffect>
                    <a14:imgEffect>
                      <a14:saturation sat="131000"/>
                    </a14:imgEffect>
                    <a14:imgEffect>
                      <a14:brightnessContrast bright="-3000" contrast="38000"/>
                    </a14:imgEffect>
                  </a14:imgLayer>
                </a14:imgProps>
              </a:ext>
            </a:extLst>
          </a:blip>
          <a:srcRect l="1936" t="9497" r="10138" b="60233"/>
          <a:stretch/>
        </p:blipFill>
        <p:spPr>
          <a:xfrm>
            <a:off x="479983" y="3523797"/>
            <a:ext cx="11219695" cy="2940247"/>
          </a:xfrm>
          <a:prstGeom prst="rect">
            <a:avLst/>
          </a:prstGeom>
        </p:spPr>
      </p:pic>
      <p:sp>
        <p:nvSpPr>
          <p:cNvPr id="50" name="Rectangle: Rounded Corners 14">
            <a:extLst>
              <a:ext uri="{FF2B5EF4-FFF2-40B4-BE49-F238E27FC236}">
                <a16:creationId xmlns:a16="http://schemas.microsoft.com/office/drawing/2014/main" id="{73844CDB-EEF5-94C0-F2D4-41098141D0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479972" y="550427"/>
            <a:ext cx="8455740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51" name="Picture 50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D6431984-C91F-AC3E-8181-B852CD062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74" r="178" b="23968"/>
          <a:stretch/>
        </p:blipFill>
        <p:spPr>
          <a:xfrm>
            <a:off x="479972" y="3526243"/>
            <a:ext cx="11476520" cy="2863192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C3DD585-E8CC-F577-C1C1-D03A749A83FD}"/>
              </a:ext>
            </a:extLst>
          </p:cNvPr>
          <p:cNvSpPr/>
          <p:nvPr userDrawn="1"/>
        </p:nvSpPr>
        <p:spPr>
          <a:xfrm>
            <a:off x="479978" y="3523796"/>
            <a:ext cx="11453259" cy="2863192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39255BD2-822D-1571-E855-B14967840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479972" y="6361333"/>
            <a:ext cx="11476520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0466C5E-A180-3C66-A98A-46FF7EB6DA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/>
          <a:stretch/>
        </p:blipFill>
        <p:spPr bwMode="auto">
          <a:xfrm>
            <a:off x="3887010" y="1809324"/>
            <a:ext cx="2078632" cy="81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1E28DC0-B795-91DE-7930-43688E25A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8561573" y="5783029"/>
            <a:ext cx="3138105" cy="42750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DB07E914-4B05-1E0C-2052-70F6B4A4FEF3}"/>
              </a:ext>
            </a:extLst>
          </p:cNvPr>
          <p:cNvSpPr/>
          <p:nvPr userDrawn="1"/>
        </p:nvSpPr>
        <p:spPr bwMode="auto">
          <a:xfrm>
            <a:off x="944117" y="4297946"/>
            <a:ext cx="7102920" cy="1350296"/>
          </a:xfrm>
          <a:prstGeom prst="roundRect">
            <a:avLst>
              <a:gd name="adj" fmla="val 3153"/>
            </a:avLst>
          </a:prstGeom>
          <a:solidFill>
            <a:srgbClr val="061E3C">
              <a:alpha val="86000"/>
            </a:srgbClr>
          </a:solidFill>
          <a:ln w="12700" cap="flat" cmpd="sng" algn="ctr">
            <a:solidFill>
              <a:srgbClr val="07080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BF09B8D6-9559-CBCD-6A62-ED8DA6643F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37208"/>
          <a:stretch/>
        </p:blipFill>
        <p:spPr bwMode="auto">
          <a:xfrm>
            <a:off x="811733" y="756113"/>
            <a:ext cx="2459938" cy="25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60760E95-BCF1-67F1-24C1-13936E52BD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" t="22986" r="210" b="67682"/>
          <a:stretch/>
        </p:blipFill>
        <p:spPr>
          <a:xfrm>
            <a:off x="-1" y="0"/>
            <a:ext cx="12428584" cy="214516"/>
          </a:xfrm>
          <a:prstGeom prst="rect">
            <a:avLst/>
          </a:prstGeom>
        </p:spPr>
      </p:pic>
      <p:pic>
        <p:nvPicPr>
          <p:cNvPr id="67" name="Picture 66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A322C146-7E80-9067-0460-65019886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t="59996" r="146" b="30396"/>
          <a:stretch/>
        </p:blipFill>
        <p:spPr>
          <a:xfrm>
            <a:off x="7891" y="6881931"/>
            <a:ext cx="12428584" cy="11340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99C9FDC-FE98-6E76-1A0A-2D4B9A815BDF}"/>
              </a:ext>
            </a:extLst>
          </p:cNvPr>
          <p:cNvSpPr/>
          <p:nvPr userDrawn="1"/>
        </p:nvSpPr>
        <p:spPr>
          <a:xfrm>
            <a:off x="-7892" y="-812"/>
            <a:ext cx="12428422" cy="224289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CC29A1-DF89-1728-1104-B92B7CEB2CC1}"/>
              </a:ext>
            </a:extLst>
          </p:cNvPr>
          <p:cNvSpPr/>
          <p:nvPr userDrawn="1"/>
        </p:nvSpPr>
        <p:spPr>
          <a:xfrm>
            <a:off x="-7892" y="6881931"/>
            <a:ext cx="12428422" cy="113816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atardecer en una ciudad&#10;&#10;Descripción generada automáticamente">
            <a:extLst>
              <a:ext uri="{FF2B5EF4-FFF2-40B4-BE49-F238E27FC236}">
                <a16:creationId xmlns:a16="http://schemas.microsoft.com/office/drawing/2014/main" id="{9FA39883-EBC6-4CA8-B67E-1D925B338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022" t="40381" r="2022" b="38985"/>
          <a:stretch/>
        </p:blipFill>
        <p:spPr>
          <a:xfrm>
            <a:off x="-258763" y="-26990"/>
            <a:ext cx="12695239" cy="1162049"/>
          </a:xfrm>
          <a:prstGeom prst="rect">
            <a:avLst/>
          </a:prstGeom>
        </p:spPr>
      </p:pic>
      <p:pic>
        <p:nvPicPr>
          <p:cNvPr id="8" name="Imagen 7" descr="Un atardecer en una ciudad&#10;&#10;Descripción generada automáticamente">
            <a:extLst>
              <a:ext uri="{FF2B5EF4-FFF2-40B4-BE49-F238E27FC236}">
                <a16:creationId xmlns:a16="http://schemas.microsoft.com/office/drawing/2014/main" id="{1AABB4E4-32AF-407B-85E2-3271367B61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032"/>
          <a:stretch/>
        </p:blipFill>
        <p:spPr>
          <a:xfrm>
            <a:off x="-1" y="6896103"/>
            <a:ext cx="12436475" cy="9842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7D383A-E292-49FD-9813-140A2D70C611}"/>
              </a:ext>
            </a:extLst>
          </p:cNvPr>
          <p:cNvSpPr/>
          <p:nvPr userDrawn="1"/>
        </p:nvSpPr>
        <p:spPr>
          <a:xfrm>
            <a:off x="-3" y="-24590"/>
            <a:ext cx="12436477" cy="1162049"/>
          </a:xfrm>
          <a:prstGeom prst="rect">
            <a:avLst/>
          </a:prstGeom>
          <a:solidFill>
            <a:srgbClr val="00003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06DEDC-EAE7-488C-AEBD-17E35F4394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837" y="1434370"/>
            <a:ext cx="11101673" cy="526298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002060"/>
                </a:solidFill>
                <a:latin typeface="Lufga" panose="00000500000000000000" pitchFamily="50" charset="0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s-EC" noProof="0" dirty="0"/>
              <a:t>Texto de la diapositiva… 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D67F798-FAD6-4086-B6CB-7D232E589552}"/>
              </a:ext>
            </a:extLst>
          </p:cNvPr>
          <p:cNvSpPr/>
          <p:nvPr userDrawn="1"/>
        </p:nvSpPr>
        <p:spPr>
          <a:xfrm>
            <a:off x="0" y="6896103"/>
            <a:ext cx="12436475" cy="98421"/>
          </a:xfrm>
          <a:prstGeom prst="rect">
            <a:avLst/>
          </a:prstGeom>
          <a:solidFill>
            <a:srgbClr val="00003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C8151675-69C1-3AFB-1B34-11723A784100}"/>
              </a:ext>
            </a:extLst>
          </p:cNvPr>
          <p:cNvSpPr txBox="1"/>
          <p:nvPr userDrawn="1"/>
        </p:nvSpPr>
        <p:spPr>
          <a:xfrm>
            <a:off x="122238" y="144462"/>
            <a:ext cx="10926375" cy="822960"/>
          </a:xfrm>
          <a:prstGeom prst="round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endParaRPr lang="es-ES" sz="1800" dirty="0">
              <a:solidFill>
                <a:srgbClr val="00206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BEB85F2F-0943-BD5A-8650-80A2A946EAB8}"/>
              </a:ext>
            </a:extLst>
          </p:cNvPr>
          <p:cNvSpPr txBox="1"/>
          <p:nvPr userDrawn="1"/>
        </p:nvSpPr>
        <p:spPr>
          <a:xfrm>
            <a:off x="11170851" y="144462"/>
            <a:ext cx="1143386" cy="822960"/>
          </a:xfrm>
          <a:prstGeom prst="round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endParaRPr lang="es-ES" sz="1800" dirty="0">
              <a:solidFill>
                <a:srgbClr val="00206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85851AD-78FA-41AF-97ED-7BD5C78CF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437" y="296862"/>
            <a:ext cx="10591800" cy="492443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Lufga" panose="00000500000000000000" pitchFamily="50" charset="0"/>
                <a:cs typeface="Segoe UI Semibold" panose="020B0702040204020203" pitchFamily="34" charset="0"/>
              </a:defRPr>
            </a:lvl1pPr>
          </a:lstStyle>
          <a:p>
            <a:r>
              <a:rPr lang="es-EC" noProof="0" dirty="0"/>
              <a:t>Título de la diapositiva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7C52C1-B6F2-58CC-0A8F-35E987782CE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37208"/>
          <a:stretch/>
        </p:blipFill>
        <p:spPr bwMode="auto">
          <a:xfrm>
            <a:off x="11417267" y="217679"/>
            <a:ext cx="634834" cy="66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o secció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979BAA-BE4E-9375-53C8-B75A64485CBC}"/>
              </a:ext>
            </a:extLst>
          </p:cNvPr>
          <p:cNvSpPr/>
          <p:nvPr userDrawn="1"/>
        </p:nvSpPr>
        <p:spPr>
          <a:xfrm>
            <a:off x="0" y="0"/>
            <a:ext cx="12428422" cy="6858000"/>
          </a:xfrm>
          <a:prstGeom prst="rect">
            <a:avLst/>
          </a:prstGeom>
          <a:solidFill>
            <a:srgbClr val="061E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4">
            <a:extLst>
              <a:ext uri="{FF2B5EF4-FFF2-40B4-BE49-F238E27FC236}">
                <a16:creationId xmlns:a16="http://schemas.microsoft.com/office/drawing/2014/main" id="{9488A272-436D-1A75-60B7-3FDC7ABA59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437" y="3423507"/>
            <a:ext cx="2164439" cy="306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83AF84D-3586-CF16-D83B-5552DE1694BD}"/>
              </a:ext>
            </a:extLst>
          </p:cNvPr>
          <p:cNvCxnSpPr>
            <a:cxnSpLocks/>
          </p:cNvCxnSpPr>
          <p:nvPr userDrawn="1"/>
        </p:nvCxnSpPr>
        <p:spPr>
          <a:xfrm>
            <a:off x="1" y="38779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1">
            <a:extLst>
              <a:ext uri="{FF2B5EF4-FFF2-40B4-BE49-F238E27FC236}">
                <a16:creationId xmlns:a16="http://schemas.microsoft.com/office/drawing/2014/main" id="{39A62E0C-89F8-E24E-677B-F04C55516DDC}"/>
              </a:ext>
            </a:extLst>
          </p:cNvPr>
          <p:cNvCxnSpPr>
            <a:cxnSpLocks/>
          </p:cNvCxnSpPr>
          <p:nvPr userDrawn="1"/>
        </p:nvCxnSpPr>
        <p:spPr>
          <a:xfrm>
            <a:off x="1" y="85485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CECDF214-BB71-C1BE-ED88-B9E93F667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" t="22986" r="210" b="67682"/>
          <a:stretch/>
        </p:blipFill>
        <p:spPr>
          <a:xfrm>
            <a:off x="-4" y="82346"/>
            <a:ext cx="12428584" cy="4256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544019-744F-8B28-4528-F5137522EF48}"/>
              </a:ext>
            </a:extLst>
          </p:cNvPr>
          <p:cNvSpPr/>
          <p:nvPr userDrawn="1"/>
        </p:nvSpPr>
        <p:spPr>
          <a:xfrm>
            <a:off x="-4" y="94708"/>
            <a:ext cx="12428422" cy="413291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50021110-0B7D-2B2F-F87B-D2A1BF7AC7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3563" y="0"/>
            <a:ext cx="12428576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7" name="Conector recto 1">
            <a:extLst>
              <a:ext uri="{FF2B5EF4-FFF2-40B4-BE49-F238E27FC236}">
                <a16:creationId xmlns:a16="http://schemas.microsoft.com/office/drawing/2014/main" id="{986211CE-A2F4-5B76-0929-5B1BA04ABB8B}"/>
              </a:ext>
            </a:extLst>
          </p:cNvPr>
          <p:cNvCxnSpPr>
            <a:cxnSpLocks/>
          </p:cNvCxnSpPr>
          <p:nvPr userDrawn="1"/>
        </p:nvCxnSpPr>
        <p:spPr>
          <a:xfrm>
            <a:off x="-3" y="6917637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1">
            <a:extLst>
              <a:ext uri="{FF2B5EF4-FFF2-40B4-BE49-F238E27FC236}">
                <a16:creationId xmlns:a16="http://schemas.microsoft.com/office/drawing/2014/main" id="{11BE77C2-874D-1828-1AF3-4661A3B37B04}"/>
              </a:ext>
            </a:extLst>
          </p:cNvPr>
          <p:cNvCxnSpPr>
            <a:cxnSpLocks/>
          </p:cNvCxnSpPr>
          <p:nvPr userDrawn="1"/>
        </p:nvCxnSpPr>
        <p:spPr>
          <a:xfrm>
            <a:off x="-3" y="6964343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DB2A3583-3FA3-2482-F0C4-C626AC0D8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t="59996" r="146" b="30396"/>
          <a:stretch/>
        </p:blipFill>
        <p:spPr>
          <a:xfrm>
            <a:off x="-163" y="6487195"/>
            <a:ext cx="12444437" cy="432889"/>
          </a:xfrm>
          <a:prstGeom prst="rect">
            <a:avLst/>
          </a:prstGeom>
        </p:spPr>
      </p:pic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9B6CA3BF-50C9-0DA8-5F7B-884DC85689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-163" y="6891983"/>
            <a:ext cx="12428591" cy="11113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CD5A3F-F609-9CC1-4198-79D583241616}"/>
              </a:ext>
            </a:extLst>
          </p:cNvPr>
          <p:cNvSpPr/>
          <p:nvPr userDrawn="1"/>
        </p:nvSpPr>
        <p:spPr>
          <a:xfrm>
            <a:off x="0" y="6491712"/>
            <a:ext cx="12444274" cy="397826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295" r:id="rId3"/>
    <p:sldLayoutId id="214748424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montesdeoca/global-ai-2025-colombia-healt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x.com/emimontesdeocaa" TargetMode="External"/><Relationship Id="rId5" Type="http://schemas.openxmlformats.org/officeDocument/2006/relationships/hyperlink" Target="https://learn.microsoft.com/en-us/semantic-kernel/get-started/quick-start-guide?pivots=programming-language-csharp" TargetMode="External"/><Relationship Id="rId4" Type="http://schemas.openxmlformats.org/officeDocument/2006/relationships/hyperlink" Target="https://github.com/TelegramBots/Telegram.Bo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logs.elconfidencial.com/espana/comunidad-valenciana/valencia-monitor/2024-05-17/brecha-digital-servicios-salud-tecnologia-valencia_3884708/" TargetMode="External"/><Relationship Id="rId5" Type="http://schemas.openxmlformats.org/officeDocument/2006/relationships/hyperlink" Target="https://diariofarma.com/2015/07/30/el-299-de-la-poblacion-utiliza-internet-para-informarse-sobre-salud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elconfidencial.com/espana/comunidad-valenciana/valencia-monitor/2024-05-17/brecha-digital-servicios-salud-tecnologia-valencia_3884708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F72EC-C429-64EC-B10A-BEB68561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447A6A-91AE-466D-4A06-489C9327F4DC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8AFFE4-684D-3EDC-2D0C-588CF80E8F53}"/>
              </a:ext>
            </a:extLst>
          </p:cNvPr>
          <p:cNvSpPr txBox="1">
            <a:spLocks/>
          </p:cNvSpPr>
          <p:nvPr/>
        </p:nvSpPr>
        <p:spPr>
          <a:xfrm>
            <a:off x="399931" y="1089184"/>
            <a:ext cx="6553200" cy="11473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b="1" dirty="0">
                <a:solidFill>
                  <a:schemeClr val="bg1"/>
                </a:solidFill>
                <a:latin typeface="Lufga" panose="00000500000000000000"/>
              </a:rPr>
              <a:t>¿Por qué un </a:t>
            </a:r>
            <a:r>
              <a:rPr lang="es-EC" b="1" dirty="0" err="1">
                <a:solidFill>
                  <a:srgbClr val="FFCC66"/>
                </a:solidFill>
                <a:latin typeface="Lufga" panose="00000500000000000000"/>
              </a:rPr>
              <a:t>chatbot</a:t>
            </a:r>
            <a:r>
              <a:rPr lang="es-EC" b="1" dirty="0">
                <a:solidFill>
                  <a:schemeClr val="bg1"/>
                </a:solidFill>
                <a:latin typeface="Lufga" panose="00000500000000000000"/>
              </a:rPr>
              <a:t>?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C415FB1-5276-D560-E41F-BC56715B38B8}"/>
              </a:ext>
            </a:extLst>
          </p:cNvPr>
          <p:cNvSpPr txBox="1">
            <a:spLocks/>
          </p:cNvSpPr>
          <p:nvPr/>
        </p:nvSpPr>
        <p:spPr>
          <a:xfrm>
            <a:off x="502516" y="2201862"/>
            <a:ext cx="6478325" cy="3524617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Anonimato*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</a:t>
            </a: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dirty="0">
                <a:solidFill>
                  <a:srgbClr val="F8FAFF"/>
                </a:solidFill>
                <a:latin typeface="Lufga" panose="00000500000000000000"/>
              </a:rPr>
              <a:t>Experiencia </a:t>
            </a:r>
            <a:r>
              <a:rPr lang="es-ES" sz="3200" b="1" dirty="0">
                <a:solidFill>
                  <a:srgbClr val="FFCC66"/>
                </a:solidFill>
                <a:latin typeface="Lufga" panose="00000500000000000000"/>
              </a:rPr>
              <a:t>personalizada</a:t>
            </a:r>
            <a:endParaRPr lang="es-ES" sz="32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Acceso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24/7</a:t>
            </a:r>
            <a:endParaRPr lang="es-ES" sz="32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dirty="0">
                <a:solidFill>
                  <a:schemeClr val="bg1"/>
                </a:solidFill>
                <a:latin typeface="Lufga" panose="00000500000000000000"/>
              </a:rPr>
              <a:t>Fácil</a:t>
            </a:r>
            <a:r>
              <a:rPr lang="es-ES" sz="3200" b="1" dirty="0">
                <a:solidFill>
                  <a:srgbClr val="FFCC66"/>
                </a:solidFill>
                <a:latin typeface="Lufga" panose="00000500000000000000"/>
              </a:rPr>
              <a:t> implementación</a:t>
            </a: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i="0" dirty="0">
                <a:solidFill>
                  <a:schemeClr val="bg1"/>
                </a:solidFill>
                <a:effectLst/>
                <a:latin typeface="Lufga" panose="00000500000000000000"/>
              </a:rPr>
              <a:t>Alta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escalabilidad</a:t>
            </a: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dirty="0">
                <a:solidFill>
                  <a:schemeClr val="bg1"/>
                </a:solidFill>
                <a:latin typeface="Lufga" panose="00000500000000000000"/>
              </a:rPr>
              <a:t>100%</a:t>
            </a:r>
            <a:r>
              <a:rPr lang="es-ES" sz="3200" b="1" dirty="0">
                <a:solidFill>
                  <a:srgbClr val="FFCC66"/>
                </a:solidFill>
                <a:latin typeface="Lufga" panose="00000500000000000000"/>
              </a:rPr>
              <a:t> Disponibilidad</a:t>
            </a:r>
            <a:endParaRPr lang="en-US" sz="32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4F3D5C-50DE-E730-2420-271E8BD6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841" y="1183097"/>
            <a:ext cx="5170385" cy="4628329"/>
          </a:xfrm>
          <a:prstGeom prst="rect">
            <a:avLst/>
          </a:prstGeom>
        </p:spPr>
      </p:pic>
      <p:pic>
        <p:nvPicPr>
          <p:cNvPr id="1028" name="Picture 4" descr="Qué es un WhatsApp Chatbot? | CM.com Glosario">
            <a:extLst>
              <a:ext uri="{FF2B5EF4-FFF2-40B4-BE49-F238E27FC236}">
                <a16:creationId xmlns:a16="http://schemas.microsoft.com/office/drawing/2014/main" id="{87C004C5-3864-789C-2FBB-6A5ABDA73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1" r="22230"/>
          <a:stretch/>
        </p:blipFill>
        <p:spPr bwMode="auto">
          <a:xfrm>
            <a:off x="11018837" y="3649662"/>
            <a:ext cx="1338868" cy="267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atBots inteligentes con Azure (parte 2): Construcción del Bot">
            <a:extLst>
              <a:ext uri="{FF2B5EF4-FFF2-40B4-BE49-F238E27FC236}">
                <a16:creationId xmlns:a16="http://schemas.microsoft.com/office/drawing/2014/main" id="{A9E454F6-7588-4FB5-A765-D9FAC77D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7" y="3573462"/>
            <a:ext cx="3505200" cy="268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283C4-8B0A-D7BC-B986-38BA475E9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EFA8893-0E05-617A-8CCC-01E29EF2D8F1}"/>
              </a:ext>
            </a:extLst>
          </p:cNvPr>
          <p:cNvSpPr txBox="1">
            <a:spLocks/>
          </p:cNvSpPr>
          <p:nvPr/>
        </p:nvSpPr>
        <p:spPr>
          <a:xfrm>
            <a:off x="808037" y="1820862"/>
            <a:ext cx="6443535" cy="28956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6600" b="1" spc="0" dirty="0">
                <a:solidFill>
                  <a:schemeClr val="bg1"/>
                </a:solidFill>
                <a:latin typeface="Lufga" panose="00000500000000000000" pitchFamily="50" charset="0"/>
              </a:rPr>
              <a:t>Un poquito de </a:t>
            </a:r>
            <a:r>
              <a:rPr lang="es-EC" sz="6600" b="1" spc="0" dirty="0">
                <a:solidFill>
                  <a:srgbClr val="FFCC66"/>
                </a:solidFill>
                <a:latin typeface="Lufga" panose="00000500000000000000" pitchFamily="50" charset="0"/>
              </a:rPr>
              <a:t>código</a:t>
            </a:r>
            <a:r>
              <a:rPr lang="es-EC" sz="6600" b="1" spc="0" dirty="0">
                <a:solidFill>
                  <a:schemeClr val="bg1"/>
                </a:solidFill>
                <a:latin typeface="Lufga" panose="00000500000000000000" pitchFamily="50" charset="0"/>
              </a:rPr>
              <a:t> no estaría mal, ¿no?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9DEB6-00BA-C18D-9798-8CC5CAD57C35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4C2AC5-BE74-D88B-2232-FF652141BB8A}"/>
              </a:ext>
            </a:extLst>
          </p:cNvPr>
          <p:cNvSpPr txBox="1">
            <a:spLocks/>
          </p:cNvSpPr>
          <p:nvPr/>
        </p:nvSpPr>
        <p:spPr>
          <a:xfrm>
            <a:off x="808037" y="5021262"/>
            <a:ext cx="50749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3600" b="1" dirty="0">
                <a:solidFill>
                  <a:srgbClr val="FFCC66"/>
                </a:solidFill>
                <a:latin typeface="Lufga" panose="00000500000000000000"/>
              </a:rPr>
              <a:t>Hagamos un </a:t>
            </a:r>
            <a:r>
              <a:rPr lang="es-ES" sz="3600" b="1" dirty="0" err="1">
                <a:solidFill>
                  <a:srgbClr val="FFCC66"/>
                </a:solidFill>
                <a:latin typeface="Lufga" panose="00000500000000000000"/>
              </a:rPr>
              <a:t>bot</a:t>
            </a:r>
            <a:r>
              <a:rPr lang="es-ES" sz="3600" b="1" dirty="0">
                <a:solidFill>
                  <a:srgbClr val="FFCC66"/>
                </a:solidFill>
                <a:latin typeface="Lufga" panose="00000500000000000000"/>
              </a:rPr>
              <a:t> rapidito !!</a:t>
            </a:r>
            <a:endParaRPr lang="es-ES" sz="36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2738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05D5-7F6D-9496-B50E-5301732EB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0A1E9-77D6-DA95-AC71-BC80D563FE15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C9561-78CD-746E-8F5F-E2C73E6E2314}"/>
              </a:ext>
            </a:extLst>
          </p:cNvPr>
          <p:cNvSpPr txBox="1"/>
          <p:nvPr/>
        </p:nvSpPr>
        <p:spPr>
          <a:xfrm>
            <a:off x="2255837" y="3497262"/>
            <a:ext cx="81220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Semantic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E99AF-E962-DCBF-F861-706D2FC80C25}"/>
              </a:ext>
            </a:extLst>
          </p:cNvPr>
          <p:cNvSpPr txBox="1"/>
          <p:nvPr/>
        </p:nvSpPr>
        <p:spPr>
          <a:xfrm>
            <a:off x="2898333" y="5037527"/>
            <a:ext cx="6329464" cy="492443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rgbClr val="FFCC66"/>
                </a:solidFill>
                <a:latin typeface="Segoe UI Semibold"/>
              </a:rPr>
              <a:t>AI made easy!</a:t>
            </a:r>
            <a:endParaRPr kumimoji="0" lang="en-CA" sz="3200" b="1" i="0" u="none" strike="noStrike" kern="1200" cap="none" spc="0" normalizeH="0" baseline="0" noProof="0" dirty="0">
              <a:ln>
                <a:noFill/>
              </a:ln>
              <a:solidFill>
                <a:srgbClr val="FFCC66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CA04DE74-8F65-06F3-EC5D-F7A28742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22" y="1200625"/>
            <a:ext cx="2079812" cy="20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5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F671-EC4A-21DE-6DB7-CC49EAC43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3B280A-DEE2-E721-9BBD-6051E12A6B4B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3366B-0758-222F-8012-2928A359C931}"/>
              </a:ext>
            </a:extLst>
          </p:cNvPr>
          <p:cNvSpPr txBox="1"/>
          <p:nvPr/>
        </p:nvSpPr>
        <p:spPr>
          <a:xfrm>
            <a:off x="1036637" y="1235104"/>
            <a:ext cx="980301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367">
              <a:defRPr/>
            </a:pPr>
            <a:r>
              <a:rPr lang="es-ES" sz="4800" b="1" dirty="0" err="1">
                <a:solidFill>
                  <a:srgbClr val="FFCC66"/>
                </a:solidFill>
                <a:latin typeface="Lufga"/>
              </a:rPr>
              <a:t>Semantic</a:t>
            </a:r>
            <a:r>
              <a:rPr lang="es-ES" sz="4800" b="1" dirty="0">
                <a:solidFill>
                  <a:srgbClr val="FFCC66"/>
                </a:solidFill>
                <a:latin typeface="Lufga"/>
              </a:rPr>
              <a:t> </a:t>
            </a:r>
            <a:r>
              <a:rPr lang="es-ES" sz="4800" b="1" dirty="0" err="1">
                <a:solidFill>
                  <a:srgbClr val="FFCC66"/>
                </a:solidFill>
                <a:latin typeface="Lufga"/>
              </a:rPr>
              <a:t>kernel</a:t>
            </a:r>
            <a:r>
              <a:rPr lang="es-ES" sz="4800" b="1" dirty="0">
                <a:solidFill>
                  <a:srgbClr val="FFCC66"/>
                </a:solidFill>
                <a:latin typeface="Lufga"/>
              </a:rPr>
              <a:t> </a:t>
            </a:r>
            <a:r>
              <a:rPr lang="es-ES" sz="4800" b="1" dirty="0">
                <a:solidFill>
                  <a:schemeClr val="bg1"/>
                </a:solidFill>
                <a:latin typeface="Lufga"/>
              </a:rPr>
              <a:t>es un kit de desarrollo ligero y de código abierto que le permite crear fácilmente agentes de</a:t>
            </a:r>
            <a:r>
              <a:rPr lang="es-ES" sz="4800" b="1" dirty="0">
                <a:latin typeface="Lufga"/>
              </a:rPr>
              <a:t> </a:t>
            </a:r>
            <a:r>
              <a:rPr lang="es-ES" sz="4800" b="1" dirty="0">
                <a:solidFill>
                  <a:srgbClr val="FFCC66"/>
                </a:solidFill>
                <a:latin typeface="Lufga"/>
              </a:rPr>
              <a:t>inteligencia artificial e integrar </a:t>
            </a:r>
            <a:r>
              <a:rPr lang="es-ES" sz="4800" b="1" dirty="0">
                <a:solidFill>
                  <a:schemeClr val="bg1"/>
                </a:solidFill>
                <a:latin typeface="Lufga"/>
              </a:rPr>
              <a:t>los modelos de IA más recientes.</a:t>
            </a:r>
            <a:r>
              <a:rPr lang="es-ES" sz="4800" b="1" dirty="0">
                <a:latin typeface="Lufga"/>
              </a:rPr>
              <a:t>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ufga"/>
            </a:endParaRPr>
          </a:p>
        </p:txBody>
      </p:sp>
      <p:pic>
        <p:nvPicPr>
          <p:cNvPr id="4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2BE07EF4-AD41-A834-6E66-071D96EF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069" y="982662"/>
            <a:ext cx="1107670" cy="11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98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AB333-83F7-063F-01E7-6C6AD21D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4ADBD6-B81E-6CE5-96FB-7183152453F5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10C59-2B05-C74B-B3F1-499EB9CBA8AC}"/>
              </a:ext>
            </a:extLst>
          </p:cNvPr>
          <p:cNvSpPr txBox="1"/>
          <p:nvPr/>
        </p:nvSpPr>
        <p:spPr>
          <a:xfrm>
            <a:off x="731837" y="865772"/>
            <a:ext cx="50897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367">
              <a:defRPr/>
            </a:pP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Sirve como un </a:t>
            </a:r>
            <a:r>
              <a:rPr lang="es-ES" sz="4800" b="1" dirty="0">
                <a:solidFill>
                  <a:srgbClr val="FFCC66"/>
                </a:solidFill>
                <a:latin typeface="Segoe UI Semibold"/>
              </a:rPr>
              <a:t>middleware</a:t>
            </a:r>
            <a:r>
              <a:rPr lang="es-ES" sz="4800" b="1" dirty="0">
                <a:solidFill>
                  <a:srgbClr val="8DE971"/>
                </a:solidFill>
                <a:latin typeface="Segoe UI Semibold"/>
              </a:rPr>
              <a:t> </a:t>
            </a: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eficaz que permite la</a:t>
            </a:r>
            <a:r>
              <a:rPr lang="es-ES" sz="4800" b="1" dirty="0">
                <a:latin typeface="Segoe UI Semibold"/>
              </a:rPr>
              <a:t> </a:t>
            </a:r>
            <a:r>
              <a:rPr lang="es-ES" sz="4800" b="1" dirty="0">
                <a:solidFill>
                  <a:srgbClr val="FFCC66"/>
                </a:solidFill>
                <a:latin typeface="Segoe UI Semibold"/>
              </a:rPr>
              <a:t>entrega rápida </a:t>
            </a: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de soluciones de </a:t>
            </a:r>
            <a:r>
              <a:rPr lang="es-ES" sz="4800" b="1" dirty="0">
                <a:solidFill>
                  <a:srgbClr val="FFCC66"/>
                </a:solidFill>
                <a:latin typeface="Segoe UI Semibold"/>
              </a:rPr>
              <a:t>nivel empresarial</a:t>
            </a: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</a:endParaRPr>
          </a:p>
        </p:txBody>
      </p:sp>
      <p:pic>
        <p:nvPicPr>
          <p:cNvPr id="4" name="Picture 2" descr="Imagen de introducción">
            <a:extLst>
              <a:ext uri="{FF2B5EF4-FFF2-40B4-BE49-F238E27FC236}">
                <a16:creationId xmlns:a16="http://schemas.microsoft.com/office/drawing/2014/main" id="{73057F04-A238-8FA2-3A70-E6334DD5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36" y="906462"/>
            <a:ext cx="5344085" cy="498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9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C4BB1-4D1E-A374-F331-8520D8D0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07E55A6-0BFF-071E-70FE-10000138627B}"/>
              </a:ext>
            </a:extLst>
          </p:cNvPr>
          <p:cNvSpPr txBox="1">
            <a:spLocks/>
          </p:cNvSpPr>
          <p:nvPr/>
        </p:nvSpPr>
        <p:spPr>
          <a:xfrm>
            <a:off x="808037" y="967972"/>
            <a:ext cx="5562600" cy="51200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4400" b="1" spc="0" dirty="0">
                <a:solidFill>
                  <a:schemeClr val="bg1"/>
                </a:solidFill>
                <a:latin typeface="Lufga" panose="00000500000000000000" pitchFamily="50" charset="0"/>
              </a:rPr>
              <a:t>01010011 01101000 01101111 01110111 00100000 01101101 01100101 00100000 01110100 01101000 01100101 00100000 01100011 01101111 01100100 01100101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4999F-3F00-5378-5067-09B23AC2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37" y="953282"/>
            <a:ext cx="3657600" cy="5202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A4F15-9543-2582-8EB3-9726D0FE58D7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</p:spTree>
    <p:extLst>
      <p:ext uri="{BB962C8B-B14F-4D97-AF65-F5344CB8AC3E}">
        <p14:creationId xmlns:p14="http://schemas.microsoft.com/office/powerpoint/2010/main" val="214033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065CF-9D8A-4BE4-1C12-EF317D732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E6B02D-B795-EC93-1E9B-57F772DA3C07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DDD01B-A996-40EE-D4D4-39DC8F1919CD}"/>
              </a:ext>
            </a:extLst>
          </p:cNvPr>
          <p:cNvSpPr txBox="1">
            <a:spLocks/>
          </p:cNvSpPr>
          <p:nvPr/>
        </p:nvSpPr>
        <p:spPr>
          <a:xfrm>
            <a:off x="122237" y="1820862"/>
            <a:ext cx="11963400" cy="45866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4000" b="1" spc="0" dirty="0">
                <a:solidFill>
                  <a:srgbClr val="FFCC66"/>
                </a:solidFill>
                <a:latin typeface="Lufga" panose="00000500000000000000" pitchFamily="50" charset="0"/>
                <a:hlinkClick r:id="rId3"/>
              </a:rPr>
              <a:t>https://github.com/emimontesdeoca/global-ai-2025-colombia-health</a:t>
            </a:r>
            <a:endParaRPr lang="es-EC" sz="4000" b="1" spc="0" dirty="0">
              <a:solidFill>
                <a:srgbClr val="FFCC66"/>
              </a:solidFill>
              <a:latin typeface="Lufga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CC66"/>
                </a:solidFill>
                <a:latin typeface="Lufga" panose="00000500000000000000"/>
                <a:hlinkClick r:id="rId4"/>
              </a:rPr>
              <a:t>https://github.com/TelegramBots/Telegram.Bot</a:t>
            </a:r>
            <a:endParaRPr lang="en-US" sz="4000" b="1" dirty="0">
              <a:solidFill>
                <a:srgbClr val="FFCC66"/>
              </a:solidFill>
              <a:latin typeface="Lufga" panose="0000050000000000000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CC66"/>
                </a:solidFill>
                <a:latin typeface="Lufga" panose="00000500000000000000"/>
                <a:hlinkClick r:id="rId5"/>
              </a:rPr>
              <a:t>https://learn.microsoft.com/en-us/semantic-kernel/get-started/quick-start-guide?pivots=programming-language-csharp</a:t>
            </a:r>
            <a:endParaRPr lang="en-US" sz="4000" b="1" dirty="0">
              <a:solidFill>
                <a:srgbClr val="FFCC66"/>
              </a:solidFill>
              <a:latin typeface="Lufga" panose="0000050000000000000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CC66"/>
                </a:solidFill>
                <a:latin typeface="Lufga" panose="00000500000000000000"/>
                <a:hlinkClick r:id="rId6"/>
              </a:rPr>
              <a:t>https://x.com/emimontesdeocaa</a:t>
            </a:r>
            <a:endParaRPr lang="en-US" sz="4000" b="1" dirty="0">
              <a:solidFill>
                <a:srgbClr val="FFCC66"/>
              </a:solidFill>
              <a:latin typeface="Lufga" panose="00000500000000000000"/>
            </a:endParaRPr>
          </a:p>
          <a:p>
            <a:endParaRPr lang="es-EC" sz="4000" b="1" spc="0" dirty="0">
              <a:solidFill>
                <a:srgbClr val="FFCC66"/>
              </a:solidFill>
              <a:latin typeface="Lufga" panose="00000500000000000000" pitchFamily="50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6415D39-2C2F-E1BA-BAD1-5E4F78FF26DC}"/>
              </a:ext>
            </a:extLst>
          </p:cNvPr>
          <p:cNvSpPr txBox="1">
            <a:spLocks/>
          </p:cNvSpPr>
          <p:nvPr/>
        </p:nvSpPr>
        <p:spPr>
          <a:xfrm>
            <a:off x="655637" y="830262"/>
            <a:ext cx="3379906" cy="11473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b="1" dirty="0">
                <a:solidFill>
                  <a:schemeClr val="bg1"/>
                </a:solidFill>
                <a:latin typeface="Lufga" panose="00000500000000000000"/>
              </a:rPr>
              <a:t>Referencias: </a:t>
            </a:r>
          </a:p>
        </p:txBody>
      </p:sp>
    </p:spTree>
    <p:extLst>
      <p:ext uri="{BB962C8B-B14F-4D97-AF65-F5344CB8AC3E}">
        <p14:creationId xmlns:p14="http://schemas.microsoft.com/office/powerpoint/2010/main" val="334736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4A44-B42C-B7E4-2310-B6673DF8A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2D74DF-5BDF-20CB-7A0A-BEAE60DB4895}"/>
              </a:ext>
            </a:extLst>
          </p:cNvPr>
          <p:cNvSpPr txBox="1"/>
          <p:nvPr/>
        </p:nvSpPr>
        <p:spPr>
          <a:xfrm>
            <a:off x="1865804" y="4945062"/>
            <a:ext cx="3886200" cy="492443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E1225-44DD-5FBC-512D-78C745C2966A}"/>
              </a:ext>
            </a:extLst>
          </p:cNvPr>
          <p:cNvSpPr txBox="1">
            <a:spLocks/>
          </p:cNvSpPr>
          <p:nvPr/>
        </p:nvSpPr>
        <p:spPr>
          <a:xfrm>
            <a:off x="808037" y="967972"/>
            <a:ext cx="5562600" cy="1843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4400" b="1" spc="0" dirty="0">
                <a:solidFill>
                  <a:schemeClr val="bg1"/>
                </a:solidFill>
                <a:latin typeface="Lufga" panose="00000500000000000000" pitchFamily="50" charset="0"/>
              </a:rPr>
              <a:t>4D 75 63 68 61 73 20 67 72 61 63 69 61 73 21 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94ADE-AF10-64AF-6CA8-45016F56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237" y="754062"/>
            <a:ext cx="3505200" cy="506797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EFF712A-B6BB-45AB-225D-771BF41E4D47}"/>
              </a:ext>
            </a:extLst>
          </p:cNvPr>
          <p:cNvSpPr txBox="1">
            <a:spLocks/>
          </p:cNvSpPr>
          <p:nvPr/>
        </p:nvSpPr>
        <p:spPr>
          <a:xfrm>
            <a:off x="655637" y="3421062"/>
            <a:ext cx="6306535" cy="1843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6600" b="1" spc="0" dirty="0">
                <a:solidFill>
                  <a:srgbClr val="FFCC66"/>
                </a:solidFill>
                <a:latin typeface="Lufga" panose="00000500000000000000" pitchFamily="50" charset="0"/>
              </a:rPr>
              <a:t>Muchas gracias!!</a:t>
            </a:r>
          </a:p>
        </p:txBody>
      </p:sp>
    </p:spTree>
    <p:extLst>
      <p:ext uri="{BB962C8B-B14F-4D97-AF65-F5344CB8AC3E}">
        <p14:creationId xmlns:p14="http://schemas.microsoft.com/office/powerpoint/2010/main" val="410963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4403C-1173-897B-CDC7-E4661D0A1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81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2F0DBDE-4799-7EEA-290D-9F7DA4D00577}"/>
              </a:ext>
            </a:extLst>
          </p:cNvPr>
          <p:cNvSpPr txBox="1">
            <a:spLocks/>
          </p:cNvSpPr>
          <p:nvPr/>
        </p:nvSpPr>
        <p:spPr>
          <a:xfrm>
            <a:off x="944117" y="4358141"/>
            <a:ext cx="7102920" cy="126231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3600" b="1" dirty="0">
                <a:solidFill>
                  <a:prstClr val="white"/>
                </a:solidFill>
                <a:latin typeface="Lufga" panose="00000500000000000000" pitchFamily="50" charset="0"/>
              </a:rPr>
              <a:t>Empoderando tu salud con IA: Análisis Inteligente de Resultados Médicos con </a:t>
            </a:r>
            <a:r>
              <a:rPr lang="es-EC" sz="3600" b="1" dirty="0" err="1">
                <a:solidFill>
                  <a:prstClr val="white"/>
                </a:solidFill>
                <a:latin typeface="Lufga" panose="00000500000000000000" pitchFamily="50" charset="0"/>
              </a:rPr>
              <a:t>Semantic</a:t>
            </a:r>
            <a:r>
              <a:rPr lang="es-EC" sz="3600" b="1" dirty="0">
                <a:solidFill>
                  <a:prstClr val="white"/>
                </a:solidFill>
                <a:latin typeface="Lufga" panose="00000500000000000000" pitchFamily="50" charset="0"/>
              </a:rPr>
              <a:t> </a:t>
            </a:r>
            <a:r>
              <a:rPr lang="es-EC" sz="3600" b="1" dirty="0" err="1">
                <a:solidFill>
                  <a:prstClr val="white"/>
                </a:solidFill>
                <a:latin typeface="Lufga" panose="00000500000000000000" pitchFamily="50" charset="0"/>
              </a:rPr>
              <a:t>Kernel</a:t>
            </a:r>
            <a:endParaRPr lang="es-EC" sz="3600" b="1" dirty="0">
              <a:solidFill>
                <a:prstClr val="white"/>
              </a:solidFill>
              <a:latin typeface="Lufga" panose="00000500000000000000" pitchFamily="50" charset="0"/>
            </a:endParaRPr>
          </a:p>
        </p:txBody>
      </p:sp>
      <p:sp>
        <p:nvSpPr>
          <p:cNvPr id="10" name="CuadroTexto 333">
            <a:extLst>
              <a:ext uri="{FF2B5EF4-FFF2-40B4-BE49-F238E27FC236}">
                <a16:creationId xmlns:a16="http://schemas.microsoft.com/office/drawing/2014/main" id="{086060B9-FC74-AC52-8546-2EA7DDABF9DB}"/>
              </a:ext>
            </a:extLst>
          </p:cNvPr>
          <p:cNvSpPr txBox="1"/>
          <p:nvPr/>
        </p:nvSpPr>
        <p:spPr>
          <a:xfrm>
            <a:off x="8580437" y="5778797"/>
            <a:ext cx="312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s-ES" sz="2400" b="1" dirty="0">
                <a:solidFill>
                  <a:prstClr val="white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Emiliano Montesdeoca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57B25-F159-A825-CF50-E789A561A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237" y="3649662"/>
            <a:ext cx="2362200" cy="2011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6D9BB-4E45-111F-0DF6-FF47AE156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13DEB-0AC7-E21F-90ED-3D7EC2278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41" y="771432"/>
            <a:ext cx="4140378" cy="429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246BF-3FD6-BC3B-55BD-A1790F8B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41" y="5416876"/>
            <a:ext cx="2252743" cy="90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05651-B4B0-9D24-FC96-15AF02A5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621" y="5415901"/>
            <a:ext cx="2046874" cy="903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55DC83-6F50-79A9-91B7-AB43477D62C1}"/>
              </a:ext>
            </a:extLst>
          </p:cNvPr>
          <p:cNvSpPr txBox="1">
            <a:spLocks/>
          </p:cNvSpPr>
          <p:nvPr/>
        </p:nvSpPr>
        <p:spPr>
          <a:xfrm>
            <a:off x="5913437" y="778927"/>
            <a:ext cx="5218105" cy="276998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Me pueden llamar </a:t>
            </a:r>
            <a:r>
              <a:rPr lang="en-CA" b="1" u="sng" spc="0" dirty="0">
                <a:ln>
                  <a:noFill/>
                </a:ln>
                <a:solidFill>
                  <a:srgbClr val="FFCC66"/>
                </a:solidFill>
                <a:latin typeface="Lufga"/>
              </a:rPr>
              <a:t>Emi</a:t>
            </a:r>
            <a:endParaRPr lang="it-IT" b="1" u="sng" dirty="0">
              <a:solidFill>
                <a:srgbClr val="FFCC66"/>
              </a:solidFill>
              <a:latin typeface="Lufga"/>
            </a:endParaRP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Cloud Dev Team Lead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@</a:t>
            </a:r>
            <a:r>
              <a:rPr lang="it-IT" dirty="0">
                <a:solidFill>
                  <a:srgbClr val="FFCC66"/>
                </a:solidFill>
                <a:latin typeface="Lufga"/>
              </a:rPr>
              <a:t>Intelequia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Microsoft MVP ~2022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en-CA" b="1" u="sng" spc="0" dirty="0" err="1">
                <a:ln>
                  <a:noFill/>
                </a:ln>
                <a:solidFill>
                  <a:srgbClr val="FFCC66"/>
                </a:solidFill>
                <a:latin typeface="Lufga"/>
              </a:rPr>
              <a:t>Uruguayo</a:t>
            </a: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 + Español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3B2D5-8AF3-448C-0A68-786C43F494BE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325BA0-B815-5162-92E3-2B4B3640E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837" y="3650716"/>
            <a:ext cx="4763016" cy="27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5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CBEE8-17A4-5303-180C-07296598F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623965-0E79-98AE-0CC7-35F2F3D7B06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C80EB4-1520-D1B9-8546-3F6A1048C0BF}"/>
              </a:ext>
            </a:extLst>
          </p:cNvPr>
          <p:cNvSpPr txBox="1">
            <a:spLocks/>
          </p:cNvSpPr>
          <p:nvPr/>
        </p:nvSpPr>
        <p:spPr>
          <a:xfrm>
            <a:off x="579437" y="2049462"/>
            <a:ext cx="11018520" cy="35052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7200" b="1" dirty="0">
                <a:solidFill>
                  <a:srgbClr val="FFCC66"/>
                </a:solidFill>
                <a:latin typeface="Lufga" panose="00000500000000000000"/>
              </a:rPr>
              <a:t>Sanidad</a:t>
            </a:r>
            <a:r>
              <a:rPr lang="es-ES" sz="7200" b="1" dirty="0">
                <a:solidFill>
                  <a:schemeClr val="bg1"/>
                </a:solidFill>
                <a:latin typeface="Lufga" panose="00000500000000000000"/>
              </a:rPr>
              <a:t> </a:t>
            </a:r>
          </a:p>
          <a:p>
            <a:pPr algn="ctr"/>
            <a:r>
              <a:rPr lang="es-ES" sz="7200" b="1" dirty="0">
                <a:solidFill>
                  <a:schemeClr val="bg1"/>
                </a:solidFill>
                <a:latin typeface="Lufga" panose="00000500000000000000"/>
              </a:rPr>
              <a:t>+</a:t>
            </a:r>
          </a:p>
          <a:p>
            <a:pPr algn="ctr"/>
            <a:r>
              <a:rPr lang="es-ES" sz="7200" b="1" dirty="0">
                <a:solidFill>
                  <a:srgbClr val="FFCC66"/>
                </a:solidFill>
                <a:latin typeface="Lufga" panose="00000500000000000000"/>
              </a:rPr>
              <a:t>Tecnología</a:t>
            </a:r>
            <a:endParaRPr lang="es-ES" sz="7200" b="1" dirty="0">
              <a:solidFill>
                <a:schemeClr val="bg1"/>
              </a:solidFill>
              <a:latin typeface="Lufga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59964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2AACD-4AE6-755E-0F9A-FEF10D78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92260-6123-007D-6E31-1D687D16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37" y="1623978"/>
            <a:ext cx="4443933" cy="3458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BE14E-2411-28A0-43A9-80DC7A8B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1599121"/>
            <a:ext cx="4667552" cy="3796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C5F1BE-2FD0-A14A-8C03-DBB3F47AFE86}"/>
              </a:ext>
            </a:extLst>
          </p:cNvPr>
          <p:cNvSpPr txBox="1"/>
          <p:nvPr/>
        </p:nvSpPr>
        <p:spPr>
          <a:xfrm>
            <a:off x="579437" y="5575595"/>
            <a:ext cx="5105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Lufga" panose="00000500000000000000"/>
                <a:hlinkClick r:id="rId5"/>
              </a:rPr>
              <a:t>El 29,9% de la población utiliza internet para informarse sobre salud | @diariofarma</a:t>
            </a:r>
            <a:endParaRPr lang="en-US" sz="2000" dirty="0">
              <a:latin typeface="Lufga" panose="000005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C866D-C670-B80C-7673-1ACCF346C712}"/>
              </a:ext>
            </a:extLst>
          </p:cNvPr>
          <p:cNvSpPr txBox="1"/>
          <p:nvPr/>
        </p:nvSpPr>
        <p:spPr>
          <a:xfrm>
            <a:off x="6980237" y="5254330"/>
            <a:ext cx="44439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Lufga" panose="00000500000000000000"/>
                <a:hlinkClick r:id="rId6"/>
              </a:rPr>
              <a:t>Brecha digital, también en los servicios de salud</a:t>
            </a:r>
            <a:endParaRPr lang="en-US" sz="2800" dirty="0">
              <a:latin typeface="Lufga" panose="0000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83195-77EC-9A38-10C5-35BA9BB4D10F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AB2F5-BE84-AB72-D188-73C944F07FC8}"/>
              </a:ext>
            </a:extLst>
          </p:cNvPr>
          <p:cNvSpPr txBox="1"/>
          <p:nvPr/>
        </p:nvSpPr>
        <p:spPr>
          <a:xfrm>
            <a:off x="2332037" y="677862"/>
            <a:ext cx="1676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b="1" spc="0" dirty="0">
                <a:ln>
                  <a:noFill/>
                </a:ln>
                <a:solidFill>
                  <a:srgbClr val="FFCC66"/>
                </a:solidFill>
                <a:latin typeface="Lufga"/>
              </a:rPr>
              <a:t>2015</a:t>
            </a:r>
            <a:endParaRPr lang="en-US" sz="3200" dirty="0">
              <a:solidFill>
                <a:srgbClr val="FFCC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88FF7-5A77-6F64-BBE6-354DE4495DC9}"/>
              </a:ext>
            </a:extLst>
          </p:cNvPr>
          <p:cNvSpPr txBox="1"/>
          <p:nvPr/>
        </p:nvSpPr>
        <p:spPr>
          <a:xfrm>
            <a:off x="8428039" y="677862"/>
            <a:ext cx="1676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b="1" spc="0" dirty="0">
                <a:ln>
                  <a:noFill/>
                </a:ln>
                <a:solidFill>
                  <a:srgbClr val="FFCC66"/>
                </a:solidFill>
                <a:latin typeface="Lufga"/>
              </a:rPr>
              <a:t>2024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216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5A0F5-F269-D51A-8801-B20F5F267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0AA766-FD7D-E68A-50B1-260330E8AC28}"/>
              </a:ext>
            </a:extLst>
          </p:cNvPr>
          <p:cNvSpPr txBox="1"/>
          <p:nvPr/>
        </p:nvSpPr>
        <p:spPr>
          <a:xfrm>
            <a:off x="1570037" y="5707062"/>
            <a:ext cx="8766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hlinkClick r:id="rId3"/>
              </a:rPr>
              <a:t>Brecha digital, también en los servicios de salud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CBABC-62E9-9E61-66D1-B4389D05A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598" y="982662"/>
            <a:ext cx="8332535" cy="239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EDF53-ED16-771E-CCA2-942321994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604" y="3885776"/>
            <a:ext cx="8610600" cy="1678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DE78E-0272-DEFC-883A-867A73E6373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</p:spTree>
    <p:extLst>
      <p:ext uri="{BB962C8B-B14F-4D97-AF65-F5344CB8AC3E}">
        <p14:creationId xmlns:p14="http://schemas.microsoft.com/office/powerpoint/2010/main" val="426978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6A9DA-0284-BE83-FF0D-3CB44A97B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3D05D-DFBE-97CC-29C5-DF413AB1E25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58E36CE-FE1D-C158-AC5A-21DA9035C908}"/>
              </a:ext>
            </a:extLst>
          </p:cNvPr>
          <p:cNvSpPr txBox="1">
            <a:spLocks/>
          </p:cNvSpPr>
          <p:nvPr/>
        </p:nvSpPr>
        <p:spPr>
          <a:xfrm>
            <a:off x="1824012" y="2582862"/>
            <a:ext cx="8529369" cy="271618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Escasa atención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en ciertos lugares 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Atención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presencial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y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limitada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por horarios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Gestión manual 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de historiales médicos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Barreras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idiomáticas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y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geográficas</a:t>
            </a:r>
            <a:endParaRPr lang="en-US" sz="32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No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todo</a:t>
            </a: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el</a:t>
            </a: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mundo</a:t>
            </a: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puede</a:t>
            </a:r>
            <a:endParaRPr lang="en-US" sz="3200" b="1" i="0" u="sng" dirty="0">
              <a:solidFill>
                <a:srgbClr val="FFCC66"/>
              </a:solidFill>
              <a:effectLst/>
              <a:latin typeface="Lufga" panose="0000050000000000000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19F9D4-12AC-3F9C-8604-00815A5E5DCD}"/>
              </a:ext>
            </a:extLst>
          </p:cNvPr>
          <p:cNvSpPr txBox="1">
            <a:spLocks/>
          </p:cNvSpPr>
          <p:nvPr/>
        </p:nvSpPr>
        <p:spPr>
          <a:xfrm>
            <a:off x="579437" y="1051188"/>
            <a:ext cx="11018520" cy="92207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5400" b="1" dirty="0">
                <a:solidFill>
                  <a:schemeClr val="bg1"/>
                </a:solidFill>
                <a:latin typeface="Lufga" panose="00000500000000000000"/>
              </a:rPr>
              <a:t>¿Que es lo que </a:t>
            </a:r>
            <a:r>
              <a:rPr lang="es-ES" sz="5400" b="1" dirty="0">
                <a:solidFill>
                  <a:srgbClr val="FFCC66"/>
                </a:solidFill>
                <a:latin typeface="Lufga" panose="00000500000000000000"/>
              </a:rPr>
              <a:t>tenemos</a:t>
            </a:r>
            <a:r>
              <a:rPr lang="es-ES" sz="5400" b="1" dirty="0">
                <a:solidFill>
                  <a:schemeClr val="bg1"/>
                </a:solidFill>
                <a:latin typeface="Lufga" panose="00000500000000000000"/>
              </a:rPr>
              <a:t>?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CABDC5-6BED-91D0-8C7B-2D3A2B85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806" y="123340"/>
            <a:ext cx="1445442" cy="4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4B8D-CEEB-1B03-EB86-08819AAA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BEF27-5550-8D80-4AE2-00E8DE0EEEEC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@emimontesdocaa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D0FEA07-0B80-09E1-79AC-63860692F2B9}"/>
              </a:ext>
            </a:extLst>
          </p:cNvPr>
          <p:cNvSpPr txBox="1">
            <a:spLocks/>
          </p:cNvSpPr>
          <p:nvPr/>
        </p:nvSpPr>
        <p:spPr>
          <a:xfrm>
            <a:off x="1824012" y="2582862"/>
            <a:ext cx="8529369" cy="271618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/>
              </a:rPr>
              <a:t>Acceso 24/7 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/>
              </a:rPr>
              <a:t>y atención virtual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/>
              </a:rPr>
              <a:t>inmediata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/>
              </a:rPr>
              <a:t>Historial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/>
              </a:rPr>
              <a:t> en tiempo real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dirty="0" err="1">
                <a:solidFill>
                  <a:srgbClr val="F8FAFF"/>
                </a:solidFill>
                <a:effectLst/>
                <a:latin typeface="Lufga"/>
              </a:rPr>
              <a:t>Posibilidad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de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/>
              </a:rPr>
              <a:t>prevención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y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/>
              </a:rPr>
              <a:t>monitorización</a:t>
            </a:r>
            <a:endParaRPr lang="en-US" sz="3200" b="1" i="0" dirty="0">
              <a:solidFill>
                <a:srgbClr val="FFCC66"/>
              </a:solidFill>
              <a:effectLst/>
              <a:latin typeface="Lufga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dirty="0" err="1">
                <a:solidFill>
                  <a:srgbClr val="FFCC66"/>
                </a:solidFill>
                <a:effectLst/>
                <a:latin typeface="Lufga"/>
              </a:rPr>
              <a:t>Inclusividad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</a:t>
            </a:r>
            <a:r>
              <a:rPr lang="en-US" sz="3200" b="1" i="0" dirty="0" err="1">
                <a:solidFill>
                  <a:srgbClr val="F8FAFF"/>
                </a:solidFill>
                <a:effectLst/>
                <a:latin typeface="Lufga"/>
              </a:rPr>
              <a:t>lingüística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y cultural</a:t>
            </a:r>
            <a:endParaRPr lang="en-US" sz="3200" b="0" i="0" dirty="0">
              <a:solidFill>
                <a:srgbClr val="F8FAFF"/>
              </a:solidFill>
              <a:effectLst/>
              <a:latin typeface="Lufga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6C1B66-B43F-899F-E317-FEA62617F639}"/>
              </a:ext>
            </a:extLst>
          </p:cNvPr>
          <p:cNvSpPr txBox="1">
            <a:spLocks/>
          </p:cNvSpPr>
          <p:nvPr/>
        </p:nvSpPr>
        <p:spPr>
          <a:xfrm>
            <a:off x="579437" y="1051188"/>
            <a:ext cx="11018520" cy="137927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5400" b="1" dirty="0">
                <a:solidFill>
                  <a:schemeClr val="bg1"/>
                </a:solidFill>
                <a:latin typeface="Lufga"/>
              </a:rPr>
              <a:t>¿Que es lo que </a:t>
            </a:r>
            <a:r>
              <a:rPr lang="es-ES" sz="5400" b="1" dirty="0">
                <a:solidFill>
                  <a:srgbClr val="FFCC66"/>
                </a:solidFill>
                <a:latin typeface="Lufga"/>
              </a:rPr>
              <a:t>queremos</a:t>
            </a:r>
            <a:r>
              <a:rPr lang="es-ES" sz="5400" b="1" dirty="0">
                <a:solidFill>
                  <a:schemeClr val="bg1"/>
                </a:solidFill>
                <a:latin typeface="Lufga"/>
              </a:rPr>
              <a:t>?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0F07611-6924-5812-13AF-D6D8098A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806" y="123340"/>
            <a:ext cx="1445442" cy="4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B6D81-A4D9-3355-6F8E-B388F0784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B08A7B-93BC-657D-8CAF-4084599D3BB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0E9A307-2D1A-F8B2-829E-E14EAD851C98}"/>
              </a:ext>
            </a:extLst>
          </p:cNvPr>
          <p:cNvSpPr txBox="1">
            <a:spLocks/>
          </p:cNvSpPr>
          <p:nvPr/>
        </p:nvSpPr>
        <p:spPr>
          <a:xfrm>
            <a:off x="1646237" y="2582862"/>
            <a:ext cx="9392944" cy="271618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Empoderamiento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tus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datos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solo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tuyos</a:t>
            </a:r>
            <a:endParaRPr lang="es-ES" sz="40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4000" i="0" dirty="0">
                <a:solidFill>
                  <a:srgbClr val="F8FAFF"/>
                </a:solidFill>
                <a:effectLst/>
                <a:latin typeface="Lufga" panose="00000500000000000000"/>
              </a:rPr>
              <a:t>Acceso 24/7</a:t>
            </a:r>
            <a:r>
              <a:rPr lang="es-E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siempre que quiera</a:t>
            </a:r>
            <a:endParaRPr lang="en-GB" sz="40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Equidad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no hay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trato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diferente</a:t>
            </a:r>
            <a:endParaRPr lang="en-GB" sz="4000" b="1" dirty="0">
              <a:solidFill>
                <a:srgbClr val="F8FAFF"/>
              </a:solidFill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Inclusividad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seas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quien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seas</a:t>
            </a:r>
            <a:br>
              <a:rPr lang="en-US" sz="4000" b="0" i="0" dirty="0">
                <a:solidFill>
                  <a:srgbClr val="F8FAFF"/>
                </a:solidFill>
                <a:effectLst/>
                <a:latin typeface="Lufga" panose="00000500000000000000"/>
              </a:rPr>
            </a:br>
            <a:endParaRPr lang="en-US" sz="40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3C93D0-F2E1-F593-0A8D-0F25861F0507}"/>
              </a:ext>
            </a:extLst>
          </p:cNvPr>
          <p:cNvSpPr txBox="1">
            <a:spLocks/>
          </p:cNvSpPr>
          <p:nvPr/>
        </p:nvSpPr>
        <p:spPr>
          <a:xfrm>
            <a:off x="579437" y="1051188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5400" b="1" i="0" dirty="0">
                <a:solidFill>
                  <a:srgbClr val="F8FAFF"/>
                </a:solidFill>
                <a:effectLst/>
                <a:latin typeface="Lufga" panose="00000500000000000000"/>
              </a:rPr>
              <a:t>Impacto clave de la </a:t>
            </a:r>
            <a:r>
              <a:rPr lang="es-ES" sz="5400" b="1" i="0" dirty="0">
                <a:solidFill>
                  <a:srgbClr val="FFCC66"/>
                </a:solidFill>
                <a:effectLst/>
                <a:latin typeface="Lufga" panose="00000500000000000000"/>
              </a:rPr>
              <a:t>IA</a:t>
            </a:r>
            <a:r>
              <a:rPr lang="es-ES" sz="54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+ </a:t>
            </a:r>
            <a:r>
              <a:rPr lang="es-ES" sz="54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chatbots</a:t>
            </a:r>
            <a:endParaRPr lang="es-ES" sz="54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FC4B06C-7508-384C-7344-074F58E8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806" y="123340"/>
            <a:ext cx="1445442" cy="4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910</Words>
  <Application>Microsoft Office PowerPoint</Application>
  <PresentationFormat>Custom</PresentationFormat>
  <Paragraphs>133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Lufga</vt:lpstr>
      <vt:lpstr>Segoe UI</vt:lpstr>
      <vt:lpstr>Segoe UI Light</vt:lpstr>
      <vt:lpstr>Segoe UI Semibold</vt:lpstr>
      <vt:lpstr>Connect_2016_Template_Light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 Virtual DEV Show</dc:title>
  <dc:subject/>
  <dc:creator/>
  <cp:keywords/>
  <dc:description/>
  <cp:lastModifiedBy/>
  <cp:revision>2</cp:revision>
  <dcterms:created xsi:type="dcterms:W3CDTF">2016-11-15T00:28:08Z</dcterms:created>
  <dcterms:modified xsi:type="dcterms:W3CDTF">2025-03-12T16:20:18Z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9b4df2-a4ff-4ad6-ad09-55666427b7dd_Enabled">
    <vt:lpwstr>True</vt:lpwstr>
  </property>
  <property fmtid="{D5CDD505-2E9C-101B-9397-08002B2CF9AE}" pid="3" name="MSIP_Label_d39b4df2-a4ff-4ad6-ad09-55666427b7dd_SiteId">
    <vt:lpwstr>f6673b7a-4e0a-44f1-8894-a3e601fc53d9</vt:lpwstr>
  </property>
  <property fmtid="{D5CDD505-2E9C-101B-9397-08002B2CF9AE}" pid="4" name="MSIP_Label_d39b4df2-a4ff-4ad6-ad09-55666427b7dd_Owner">
    <vt:lpwstr>davidj@intelequia.com</vt:lpwstr>
  </property>
  <property fmtid="{D5CDD505-2E9C-101B-9397-08002B2CF9AE}" pid="5" name="MSIP_Label_d39b4df2-a4ff-4ad6-ad09-55666427b7dd_SetDate">
    <vt:lpwstr>2020-04-14T09:58:42.3188909Z</vt:lpwstr>
  </property>
  <property fmtid="{D5CDD505-2E9C-101B-9397-08002B2CF9AE}" pid="6" name="MSIP_Label_d39b4df2-a4ff-4ad6-ad09-55666427b7dd_Name">
    <vt:lpwstr>General</vt:lpwstr>
  </property>
  <property fmtid="{D5CDD505-2E9C-101B-9397-08002B2CF9AE}" pid="7" name="MSIP_Label_d39b4df2-a4ff-4ad6-ad09-55666427b7dd_Application">
    <vt:lpwstr>Microsoft Azure Information Protection</vt:lpwstr>
  </property>
  <property fmtid="{D5CDD505-2E9C-101B-9397-08002B2CF9AE}" pid="8" name="MSIP_Label_d39b4df2-a4ff-4ad6-ad09-55666427b7dd_ActionId">
    <vt:lpwstr>27e947ca-97bb-4448-b67a-7f60e39eec59</vt:lpwstr>
  </property>
  <property fmtid="{D5CDD505-2E9C-101B-9397-08002B2CF9AE}" pid="9" name="MSIP_Label_d39b4df2-a4ff-4ad6-ad09-55666427b7dd_Extended_MSFT_Method">
    <vt:lpwstr>Automatic</vt:lpwstr>
  </property>
  <property fmtid="{D5CDD505-2E9C-101B-9397-08002B2CF9AE}" pid="10" name="Sensitivity">
    <vt:lpwstr>General</vt:lpwstr>
  </property>
</Properties>
</file>